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62"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E9429-CB48-40BB-B39D-53FEF432C003}"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C7257-33FA-499E-915E-88B47239A8AB}" type="slidenum">
              <a:rPr lang="en-US" smtClean="0"/>
              <a:t>‹#›</a:t>
            </a:fld>
            <a:endParaRPr lang="en-US"/>
          </a:p>
        </p:txBody>
      </p:sp>
    </p:spTree>
    <p:extLst>
      <p:ext uri="{BB962C8B-B14F-4D97-AF65-F5344CB8AC3E}">
        <p14:creationId xmlns:p14="http://schemas.microsoft.com/office/powerpoint/2010/main" val="3484728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3609979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117735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187233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1206258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65C6A-A595-4773-96A8-950DE7FB31F0}"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492067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65C6A-A595-4773-96A8-950DE7FB31F0}"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1149357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65C6A-A595-4773-96A8-950DE7FB31F0}"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855397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65C6A-A595-4773-96A8-950DE7FB31F0}"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98820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65C6A-A595-4773-96A8-950DE7FB31F0}"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768182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65C6A-A595-4773-96A8-950DE7FB31F0}"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196076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65C6A-A595-4773-96A8-950DE7FB31F0}"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t>‹#›</a:t>
            </a:fld>
            <a:endParaRPr lang="en-US"/>
          </a:p>
        </p:txBody>
      </p:sp>
    </p:spTree>
    <p:extLst>
      <p:ext uri="{BB962C8B-B14F-4D97-AF65-F5344CB8AC3E}">
        <p14:creationId xmlns:p14="http://schemas.microsoft.com/office/powerpoint/2010/main" val="58788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65C6A-A595-4773-96A8-950DE7FB31F0}" type="datetimeFigureOut">
              <a:rPr lang="en-US" smtClean="0"/>
              <a:t>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8ABCC-28C8-49B4-95F8-5B58F8D04AFE}" type="slidenum">
              <a:rPr lang="en-US" smtClean="0"/>
              <a:t>‹#›</a:t>
            </a:fld>
            <a:endParaRPr lang="en-US"/>
          </a:p>
        </p:txBody>
      </p:sp>
    </p:spTree>
    <p:extLst>
      <p:ext uri="{BB962C8B-B14F-4D97-AF65-F5344CB8AC3E}">
        <p14:creationId xmlns:p14="http://schemas.microsoft.com/office/powerpoint/2010/main" val="37661113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a:xfrm>
            <a:off x="509452" y="365125"/>
            <a:ext cx="10844348" cy="6309995"/>
          </a:xfrm>
        </p:spPr>
        <p:txBody>
          <a:bodyPr>
            <a:normAutofit/>
          </a:bodyPr>
          <a:lstStyle/>
          <a:p>
            <a:r>
              <a:rPr lang="en-US" sz="6600" dirty="0">
                <a:solidFill>
                  <a:schemeClr val="bg1"/>
                </a:solidFill>
                <a:latin typeface="Times New Roman" panose="02020603050405020304" pitchFamily="18" charset="0"/>
                <a:cs typeface="Times New Roman" panose="02020603050405020304" pitchFamily="18" charset="0"/>
              </a:rPr>
              <a:t>HOẠT ĐỘNG TRẢI </a:t>
            </a:r>
            <a:r>
              <a:rPr lang="vi-VN" sz="6600" dirty="0">
                <a:solidFill>
                  <a:schemeClr val="bg1"/>
                </a:solidFill>
                <a:latin typeface="Times New Roman" panose="02020603050405020304" pitchFamily="18" charset="0"/>
                <a:cs typeface="Times New Roman" panose="02020603050405020304" pitchFamily="18" charset="0"/>
              </a:rPr>
              <a:t>NGHIỆ</a:t>
            </a:r>
            <a:r>
              <a:rPr lang="en-US" sz="6600" dirty="0">
                <a:solidFill>
                  <a:schemeClr val="bg1"/>
                </a:solidFill>
                <a:latin typeface="Times New Roman" panose="02020603050405020304" pitchFamily="18" charset="0"/>
                <a:cs typeface="Times New Roman" panose="02020603050405020304" pitchFamily="18" charset="0"/>
              </a:rPr>
              <a:t>M </a:t>
            </a:r>
          </a:p>
        </p:txBody>
      </p:sp>
      <p:sp>
        <p:nvSpPr>
          <p:cNvPr id="3" name="Content Placeholder 2"/>
          <p:cNvSpPr>
            <a:spLocks noGrp="1"/>
          </p:cNvSpPr>
          <p:nvPr>
            <p:ph idx="1"/>
          </p:nvPr>
        </p:nvSpPr>
        <p:spPr>
          <a:xfrm>
            <a:off x="4689566" y="4389120"/>
            <a:ext cx="6664234" cy="1787842"/>
          </a:xfrm>
        </p:spPr>
        <p:txBody>
          <a:bodyPr>
            <a:normAutofit/>
          </a:bodyPr>
          <a:lstStyle/>
          <a:p>
            <a:pPr marL="0" indent="0">
              <a:buNone/>
            </a:pPr>
            <a:r>
              <a:rPr lang="en-US" dirty="0">
                <a:solidFill>
                  <a:schemeClr val="bg1"/>
                </a:solidFill>
              </a:rPr>
              <a:t>NHÓM 2 -10C1</a:t>
            </a:r>
          </a:p>
        </p:txBody>
      </p:sp>
      <p:sp>
        <p:nvSpPr>
          <p:cNvPr id="5" name="TextBox 4"/>
          <p:cNvSpPr txBox="1"/>
          <p:nvPr/>
        </p:nvSpPr>
        <p:spPr>
          <a:xfrm>
            <a:off x="3304903" y="365125"/>
            <a:ext cx="5290457" cy="646331"/>
          </a:xfrm>
          <a:prstGeom prst="rect">
            <a:avLst/>
          </a:prstGeom>
          <a:noFill/>
        </p:spPr>
        <p:txBody>
          <a:bodyPr wrap="square" rtlCol="0">
            <a:spAutoFit/>
          </a:bodyPr>
          <a:lstStyle/>
          <a:p>
            <a:r>
              <a:rPr lang="en-US" sz="3600" dirty="0">
                <a:solidFill>
                  <a:schemeClr val="bg1"/>
                </a:solidFill>
              </a:rPr>
              <a:t>TRƯỜNG THPT TÂN TRÀO</a:t>
            </a:r>
          </a:p>
        </p:txBody>
      </p:sp>
    </p:spTree>
    <p:extLst>
      <p:ext uri="{BB962C8B-B14F-4D97-AF65-F5344CB8AC3E}">
        <p14:creationId xmlns:p14="http://schemas.microsoft.com/office/powerpoint/2010/main" val="19416797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4989" y="1139232"/>
            <a:ext cx="9797142" cy="5510893"/>
          </a:xfrm>
          <a:prstGeom prst="rect">
            <a:avLst/>
          </a:prstGeom>
        </p:spPr>
      </p:pic>
      <p:pic>
        <p:nvPicPr>
          <p:cNvPr id="10" name="Content Placeholder 9">
            <a:extLst>
              <a:ext uri="{FF2B5EF4-FFF2-40B4-BE49-F238E27FC236}">
                <a16:creationId xmlns:a16="http://schemas.microsoft.com/office/drawing/2014/main" id="{6EF79C7B-CF14-452A-8E0A-CEFDBB522F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4343" y="1818437"/>
            <a:ext cx="6923314" cy="4321289"/>
          </a:xfrm>
        </p:spPr>
      </p:pic>
      <p:sp>
        <p:nvSpPr>
          <p:cNvPr id="2" name="Title 1"/>
          <p:cNvSpPr>
            <a:spLocks noGrp="1"/>
          </p:cNvSpPr>
          <p:nvPr>
            <p:ph type="title"/>
          </p:nvPr>
        </p:nvSpPr>
        <p:spPr>
          <a:xfrm>
            <a:off x="577516" y="207875"/>
            <a:ext cx="11049802" cy="2078125"/>
          </a:xfrm>
        </p:spPr>
        <p:txBody>
          <a:bodyPr>
            <a:normAutofit/>
          </a:bodyPr>
          <a:lstStyle/>
          <a:p>
            <a:pPr algn="ctr"/>
            <a:r>
              <a:rPr lang="en-US" b="1" dirty="0"/>
              <a:t>CÁC BIỆN PHÁP MỞ RỘNG QUAN HỆ VÀ THU HÚT CỘNG ĐỒNG VÀO CÁC HOẠT ĐỘNG XÃ HỘI </a:t>
            </a:r>
          </a:p>
        </p:txBody>
      </p:sp>
    </p:spTree>
    <p:extLst>
      <p:ext uri="{BB962C8B-B14F-4D97-AF65-F5344CB8AC3E}">
        <p14:creationId xmlns:p14="http://schemas.microsoft.com/office/powerpoint/2010/main" val="18579064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57" y="-594"/>
            <a:ext cx="12193057" cy="6858594"/>
          </a:xfrm>
          <a:prstGeom prst="rect">
            <a:avLst/>
          </a:prstGeom>
        </p:spPr>
      </p:pic>
      <p:sp>
        <p:nvSpPr>
          <p:cNvPr id="6" name="Oval 5"/>
          <p:cNvSpPr/>
          <p:nvPr/>
        </p:nvSpPr>
        <p:spPr>
          <a:xfrm>
            <a:off x="-1057" y="134118"/>
            <a:ext cx="4210050" cy="233997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err="1">
                <a:solidFill>
                  <a:schemeClr val="accent5">
                    <a:lumMod val="75000"/>
                  </a:schemeClr>
                </a:solidFill>
                <a:latin typeface="Arial Rounded MT Bold" panose="020F0704030504030204" pitchFamily="34" charset="0"/>
              </a:rPr>
              <a:t>Mở</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rộng</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quan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hệ</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xã</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hội</a:t>
            </a:r>
            <a:endParaRPr lang="en-US" sz="3200" dirty="0">
              <a:solidFill>
                <a:schemeClr val="accent5">
                  <a:lumMod val="75000"/>
                </a:schemeClr>
              </a:solidFill>
              <a:latin typeface="Arial Rounded MT Bold" panose="020F0704030504030204" pitchFamily="34" charset="0"/>
            </a:endParaRPr>
          </a:p>
        </p:txBody>
      </p:sp>
      <p:sp>
        <p:nvSpPr>
          <p:cNvPr id="7" name="Rounded Rectangular Callout 6"/>
          <p:cNvSpPr/>
          <p:nvPr/>
        </p:nvSpPr>
        <p:spPr>
          <a:xfrm>
            <a:off x="6439502" y="282159"/>
            <a:ext cx="4895850" cy="1092838"/>
          </a:xfrm>
          <a:prstGeom prst="wedgeRoundRectCallout">
            <a:avLst>
              <a:gd name="adj1" fmla="val -99405"/>
              <a:gd name="adj2" fmla="val -681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latin typeface="Arial" panose="020B0604020202020204" pitchFamily="34" charset="0"/>
                <a:cs typeface="Arial" panose="020B0604020202020204" pitchFamily="34" charset="0"/>
              </a:rPr>
              <a:t>Chủ động làm quen với mọi người</a:t>
            </a:r>
            <a:endParaRPr lang="en-US" sz="2000" dirty="0">
              <a:latin typeface="Arial" panose="020B0604020202020204" pitchFamily="34" charset="0"/>
              <a:cs typeface="Arial" panose="020B0604020202020204" pitchFamily="34" charset="0"/>
            </a:endParaRPr>
          </a:p>
        </p:txBody>
      </p:sp>
      <p:sp>
        <p:nvSpPr>
          <p:cNvPr id="10" name="Rounded Rectangular Callout 9"/>
          <p:cNvSpPr/>
          <p:nvPr/>
        </p:nvSpPr>
        <p:spPr>
          <a:xfrm>
            <a:off x="6725252" y="2027661"/>
            <a:ext cx="4610100" cy="1092838"/>
          </a:xfrm>
          <a:prstGeom prst="wedgeRoundRectCallout">
            <a:avLst>
              <a:gd name="adj1" fmla="val -99405"/>
              <a:gd name="adj2" fmla="val -7699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chung</a:t>
            </a:r>
            <a:endParaRPr lang="en-US" sz="2000" dirty="0">
              <a:latin typeface="Arial" panose="020B0604020202020204" pitchFamily="34" charset="0"/>
              <a:cs typeface="Arial" panose="020B0604020202020204" pitchFamily="34" charset="0"/>
            </a:endParaRPr>
          </a:p>
        </p:txBody>
      </p:sp>
      <p:sp>
        <p:nvSpPr>
          <p:cNvPr id="11" name="Rounded Rectangular Callout 10"/>
          <p:cNvSpPr/>
          <p:nvPr/>
        </p:nvSpPr>
        <p:spPr>
          <a:xfrm>
            <a:off x="758751" y="5505650"/>
            <a:ext cx="5336720" cy="1102092"/>
          </a:xfrm>
          <a:prstGeom prst="wedgeRoundRectCallout">
            <a:avLst>
              <a:gd name="adj1" fmla="val -30400"/>
              <a:gd name="adj2" fmla="val -30969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Lập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nhóm</a:t>
            </a: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hội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cuộc</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ng</a:t>
            </a:r>
          </a:p>
        </p:txBody>
      </p:sp>
      <p:sp>
        <p:nvSpPr>
          <p:cNvPr id="12" name="Rounded Rectangular Callout 11"/>
          <p:cNvSpPr/>
          <p:nvPr/>
        </p:nvSpPr>
        <p:spPr>
          <a:xfrm>
            <a:off x="4383305" y="3736030"/>
            <a:ext cx="6614724" cy="1253219"/>
          </a:xfrm>
          <a:prstGeom prst="wedgeRoundRectCallout">
            <a:avLst>
              <a:gd name="adj1" fmla="val -57847"/>
              <a:gd name="adj2" fmla="val -15227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t>Chân thành, giữ thái độ vui vẻ và hòa đồng với mọi người</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639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1"/>
          </a:xfrm>
          <a:prstGeom prst="rect">
            <a:avLst/>
          </a:prstGeom>
        </p:spPr>
      </p:pic>
      <p:sp>
        <p:nvSpPr>
          <p:cNvPr id="7" name="Oval 6"/>
          <p:cNvSpPr/>
          <p:nvPr/>
        </p:nvSpPr>
        <p:spPr>
          <a:xfrm>
            <a:off x="6461579" y="1103087"/>
            <a:ext cx="5251450" cy="2381476"/>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accent5">
                    <a:lumMod val="75000"/>
                  </a:schemeClr>
                </a:solidFill>
                <a:latin typeface="Arial Rounded MT Bold" panose="020F0704030504030204" pitchFamily="34" charset="0"/>
              </a:rPr>
              <a:t>THU HÚT CỘNG ĐỒNG VÀO CÁC HOẠT ĐỘNG XÃ HỘI </a:t>
            </a:r>
          </a:p>
        </p:txBody>
      </p:sp>
      <p:sp>
        <p:nvSpPr>
          <p:cNvPr id="8" name="Rounded Rectangular Callout 7"/>
          <p:cNvSpPr/>
          <p:nvPr/>
        </p:nvSpPr>
        <p:spPr>
          <a:xfrm>
            <a:off x="619578" y="822324"/>
            <a:ext cx="4610100" cy="1050020"/>
          </a:xfrm>
          <a:prstGeom prst="wedgeRoundRectCallout">
            <a:avLst>
              <a:gd name="adj1" fmla="val 75014"/>
              <a:gd name="adj2" fmla="val 4939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latin typeface="Arial" panose="020B0604020202020204" pitchFamily="34" charset="0"/>
                <a:cs typeface="Arial" panose="020B0604020202020204" pitchFamily="34" charset="0"/>
              </a:rPr>
              <a:t>Vận động mọi người tham gia vì trách nhiệm</a:t>
            </a:r>
            <a:endParaRPr lang="en-US" sz="2000" dirty="0">
              <a:latin typeface="Arial" panose="020B0604020202020204" pitchFamily="34" charset="0"/>
              <a:cs typeface="Arial" panose="020B0604020202020204" pitchFamily="34" charset="0"/>
            </a:endParaRPr>
          </a:p>
        </p:txBody>
      </p:sp>
      <p:sp>
        <p:nvSpPr>
          <p:cNvPr id="9" name="Rounded Rectangular Callout 8"/>
          <p:cNvSpPr/>
          <p:nvPr/>
        </p:nvSpPr>
        <p:spPr>
          <a:xfrm>
            <a:off x="351064" y="2897865"/>
            <a:ext cx="4610100" cy="1253219"/>
          </a:xfrm>
          <a:prstGeom prst="wedgeRoundRectCallout">
            <a:avLst>
              <a:gd name="adj1" fmla="val 80996"/>
              <a:gd name="adj2" fmla="val -6540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endParaRPr lang="en-US" sz="2000" dirty="0">
              <a:latin typeface="Arial" panose="020B0604020202020204" pitchFamily="34" charset="0"/>
              <a:cs typeface="Arial" panose="020B0604020202020204" pitchFamily="34" charset="0"/>
            </a:endParaRPr>
          </a:p>
        </p:txBody>
      </p:sp>
      <p:sp>
        <p:nvSpPr>
          <p:cNvPr id="10" name="Rounded Rectangular Callout 9"/>
          <p:cNvSpPr/>
          <p:nvPr/>
        </p:nvSpPr>
        <p:spPr>
          <a:xfrm>
            <a:off x="1851479" y="4770209"/>
            <a:ext cx="4610100" cy="1253219"/>
          </a:xfrm>
          <a:prstGeom prst="wedgeRoundRectCallout">
            <a:avLst>
              <a:gd name="adj1" fmla="val 73440"/>
              <a:gd name="adj2" fmla="val -16153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cảm</a:t>
            </a:r>
            <a:endParaRPr lang="en-US" sz="2000" dirty="0">
              <a:latin typeface="Arial" panose="020B0604020202020204" pitchFamily="34" charset="0"/>
              <a:cs typeface="Arial" panose="020B0604020202020204" pitchFamily="34" charset="0"/>
            </a:endParaRPr>
          </a:p>
        </p:txBody>
      </p:sp>
      <p:sp>
        <p:nvSpPr>
          <p:cNvPr id="11" name="Rounded Rectangular Callout 10"/>
          <p:cNvSpPr/>
          <p:nvPr/>
        </p:nvSpPr>
        <p:spPr>
          <a:xfrm>
            <a:off x="6782254" y="5311998"/>
            <a:ext cx="4610100" cy="1253219"/>
          </a:xfrm>
          <a:prstGeom prst="wedgeRoundRectCallout">
            <a:avLst>
              <a:gd name="adj1" fmla="val -13140"/>
              <a:gd name="adj2" fmla="val -16501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gương</a:t>
            </a: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48737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566608-A00A-4457-898F-873333AB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257" y="3866132"/>
            <a:ext cx="4016827" cy="4016827"/>
          </a:xfrm>
          <a:prstGeom prst="rect">
            <a:avLst/>
          </a:prstGeom>
        </p:spPr>
      </p:pic>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0" y="0"/>
            <a:ext cx="12192000" cy="4351837"/>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1396339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B562-4E8E-4D8D-BF9A-AAB6954C4A24}"/>
              </a:ext>
            </a:extLst>
          </p:cNvPr>
          <p:cNvSpPr>
            <a:spLocks noGrp="1"/>
          </p:cNvSpPr>
          <p:nvPr>
            <p:ph type="title"/>
          </p:nvPr>
        </p:nvSpPr>
        <p:spPr>
          <a:xfrm>
            <a:off x="838200" y="0"/>
            <a:ext cx="10515600" cy="1106905"/>
          </a:xfrm>
        </p:spPr>
        <p:txBody>
          <a:bodyPr/>
          <a:lstStyle/>
          <a:p>
            <a:pPr algn="ctr"/>
            <a:r>
              <a:rPr lang="vi-VN" dirty="0"/>
              <a:t>Thành viên tổ 2- 10c1</a:t>
            </a:r>
            <a:endParaRPr lang="en-US" dirty="0"/>
          </a:p>
        </p:txBody>
      </p:sp>
      <p:sp>
        <p:nvSpPr>
          <p:cNvPr id="3" name="Content Placeholder 2">
            <a:extLst>
              <a:ext uri="{FF2B5EF4-FFF2-40B4-BE49-F238E27FC236}">
                <a16:creationId xmlns:a16="http://schemas.microsoft.com/office/drawing/2014/main" id="{130BCE0D-413F-45DC-A73C-689F67B106C9}"/>
              </a:ext>
            </a:extLst>
          </p:cNvPr>
          <p:cNvSpPr>
            <a:spLocks noGrp="1"/>
          </p:cNvSpPr>
          <p:nvPr>
            <p:ph idx="1"/>
          </p:nvPr>
        </p:nvSpPr>
        <p:spPr>
          <a:xfrm>
            <a:off x="838200" y="1203158"/>
            <a:ext cx="10515600" cy="4973805"/>
          </a:xfrm>
        </p:spPr>
        <p:txBody>
          <a:bodyPr>
            <a:normAutofit lnSpcReduction="10000"/>
          </a:bodyPr>
          <a:lstStyle/>
          <a:p>
            <a:r>
              <a:rPr lang="vi-VN" dirty="0"/>
              <a:t>Nguyễn Hồng Nam</a:t>
            </a:r>
          </a:p>
          <a:p>
            <a:r>
              <a:rPr lang="vi-VN" dirty="0"/>
              <a:t>Nguyễn Đình Dương</a:t>
            </a:r>
          </a:p>
          <a:p>
            <a:r>
              <a:rPr lang="vi-VN" dirty="0"/>
              <a:t>Đặng Tài Quang</a:t>
            </a:r>
          </a:p>
          <a:p>
            <a:r>
              <a:rPr lang="vi-VN" dirty="0"/>
              <a:t>Lê Hương Giang</a:t>
            </a:r>
          </a:p>
          <a:p>
            <a:r>
              <a:rPr lang="vi-VN" dirty="0"/>
              <a:t>Nguyễn Như Phương</a:t>
            </a:r>
          </a:p>
          <a:p>
            <a:r>
              <a:rPr lang="vi-VN" dirty="0"/>
              <a:t>Nguyễn Vũ Anh Đức</a:t>
            </a:r>
          </a:p>
          <a:p>
            <a:r>
              <a:rPr lang="vi-VN" dirty="0"/>
              <a:t>Nguyễn Hùng Phi</a:t>
            </a:r>
          </a:p>
          <a:p>
            <a:r>
              <a:rPr lang="vi-VN" dirty="0"/>
              <a:t>Nguyễn Quang Minh</a:t>
            </a:r>
          </a:p>
          <a:p>
            <a:r>
              <a:rPr lang="vi-VN" dirty="0"/>
              <a:t>Bùi Lan Hương</a:t>
            </a:r>
          </a:p>
          <a:p>
            <a:r>
              <a:rPr lang="vi-VN" dirty="0"/>
              <a:t>Nguyễn Quỳnh Anh</a:t>
            </a:r>
          </a:p>
          <a:p>
            <a:endParaRPr lang="en-US" dirty="0"/>
          </a:p>
        </p:txBody>
      </p:sp>
      <p:pic>
        <p:nvPicPr>
          <p:cNvPr id="5" name="Picture 4">
            <a:extLst>
              <a:ext uri="{FF2B5EF4-FFF2-40B4-BE49-F238E27FC236}">
                <a16:creationId xmlns:a16="http://schemas.microsoft.com/office/drawing/2014/main" id="{FB1D7F94-F362-4652-BF70-F3DC7E72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415" y="1451009"/>
            <a:ext cx="4668252" cy="3955982"/>
          </a:xfrm>
          <a:prstGeom prst="rect">
            <a:avLst/>
          </a:prstGeom>
        </p:spPr>
      </p:pic>
    </p:spTree>
    <p:extLst>
      <p:ext uri="{BB962C8B-B14F-4D97-AF65-F5344CB8AC3E}">
        <p14:creationId xmlns:p14="http://schemas.microsoft.com/office/powerpoint/2010/main" val="16352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2" name="Title 1"/>
          <p:cNvSpPr>
            <a:spLocks noGrp="1"/>
          </p:cNvSpPr>
          <p:nvPr>
            <p:ph type="title"/>
          </p:nvPr>
        </p:nvSpPr>
        <p:spPr>
          <a:xfrm>
            <a:off x="838200" y="365125"/>
            <a:ext cx="10628086" cy="5788932"/>
          </a:xfrm>
        </p:spPr>
        <p:txBody>
          <a:bodyPr>
            <a:normAutofit/>
          </a:bodyPr>
          <a:lstStyle/>
          <a:p>
            <a:br>
              <a:rPr lang="vi-VN" dirty="0">
                <a:latin typeface="Arial Rounded MT Bold" panose="020F0704030504030204" pitchFamily="34" charset="0"/>
              </a:rPr>
            </a:br>
            <a:r>
              <a:rPr lang="en-US" dirty="0">
                <a:latin typeface="Arial Rounded MT Bold" panose="020F0704030504030204" pitchFamily="34" charset="0"/>
              </a:rPr>
              <a:t>CÂU HỎI:</a:t>
            </a:r>
            <a:br>
              <a:rPr lang="en-US" dirty="0"/>
            </a:br>
            <a:r>
              <a:rPr lang="en-US" dirty="0" err="1">
                <a:latin typeface="Arial Rounded MT Bold" panose="020F0704030504030204" pitchFamily="34" charset="0"/>
              </a:rPr>
              <a:t>Em</a:t>
            </a:r>
            <a:r>
              <a:rPr lang="en-US" dirty="0">
                <a:latin typeface="Arial Rounded MT Bold" panose="020F0704030504030204" pitchFamily="34" charset="0"/>
              </a:rPr>
              <a:t> </a:t>
            </a:r>
            <a:r>
              <a:rPr lang="en-US" dirty="0" err="1">
                <a:latin typeface="Arial Rounded MT Bold" panose="020F0704030504030204" pitchFamily="34" charset="0"/>
              </a:rPr>
              <a:t>hãy</a:t>
            </a:r>
            <a:r>
              <a:rPr lang="en-US" dirty="0">
                <a:latin typeface="Arial Rounded MT Bold" panose="020F0704030504030204" pitchFamily="34" charset="0"/>
              </a:rPr>
              <a:t> chia </a:t>
            </a:r>
            <a:r>
              <a:rPr lang="en-US" dirty="0" err="1">
                <a:latin typeface="Arial Rounded MT Bold" panose="020F0704030504030204" pitchFamily="34" charset="0"/>
              </a:rPr>
              <a:t>sẻ</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hoạt</a:t>
            </a:r>
            <a:r>
              <a:rPr lang="en-US" dirty="0">
                <a:latin typeface="Arial Rounded MT Bold" panose="020F0704030504030204" pitchFamily="34" charset="0"/>
              </a:rPr>
              <a:t> </a:t>
            </a:r>
            <a:r>
              <a:rPr lang="en-US" dirty="0" err="1">
                <a:latin typeface="Arial Rounded MT Bold" panose="020F0704030504030204" pitchFamily="34" charset="0"/>
              </a:rPr>
              <a:t>động</a:t>
            </a:r>
            <a:r>
              <a:rPr lang="en-US" dirty="0">
                <a:latin typeface="Arial Rounded MT Bold" panose="020F0704030504030204" pitchFamily="34" charset="0"/>
              </a:rPr>
              <a:t> </a:t>
            </a:r>
            <a:r>
              <a:rPr lang="en-US" dirty="0" err="1">
                <a:latin typeface="Arial Rounded MT Bold" panose="020F0704030504030204" pitchFamily="34" charset="0"/>
              </a:rPr>
              <a:t>cộng</a:t>
            </a:r>
            <a:r>
              <a:rPr lang="en-US" dirty="0">
                <a:latin typeface="Arial Rounded MT Bold" panose="020F0704030504030204" pitchFamily="34" charset="0"/>
              </a:rPr>
              <a:t> </a:t>
            </a:r>
            <a:r>
              <a:rPr lang="en-US" dirty="0" err="1">
                <a:latin typeface="Arial Rounded MT Bold" panose="020F0704030504030204" pitchFamily="34" charset="0"/>
              </a:rPr>
              <a:t>đồng</a:t>
            </a:r>
            <a:r>
              <a:rPr lang="en-US" dirty="0">
                <a:latin typeface="Arial Rounded MT Bold" panose="020F0704030504030204" pitchFamily="34" charset="0"/>
              </a:rPr>
              <a:t> </a:t>
            </a:r>
            <a:r>
              <a:rPr lang="en-US" dirty="0" err="1">
                <a:latin typeface="Arial Rounded MT Bold" panose="020F0704030504030204" pitchFamily="34" charset="0"/>
              </a:rPr>
              <a:t>mà</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em</a:t>
            </a:r>
            <a:r>
              <a:rPr lang="en-US" dirty="0">
                <a:latin typeface="Arial Rounded MT Bold" panose="020F0704030504030204" pitchFamily="34" charset="0"/>
              </a:rPr>
              <a:t> </a:t>
            </a:r>
            <a:r>
              <a:rPr lang="vi-VN" dirty="0">
                <a:latin typeface="Arial Rounded MT Bold" panose="020F0704030504030204" pitchFamily="34" charset="0"/>
              </a:rPr>
              <a:t>có</a:t>
            </a:r>
            <a:r>
              <a:rPr lang="en-US" dirty="0">
                <a:latin typeface="Arial Rounded MT Bold" panose="020F0704030504030204" pitchFamily="34" charset="0"/>
              </a:rPr>
              <a:t> </a:t>
            </a:r>
            <a:r>
              <a:rPr lang="en-US" dirty="0" err="1">
                <a:latin typeface="Arial Rounded MT Bold" panose="020F0704030504030204" pitchFamily="34" charset="0"/>
              </a:rPr>
              <a:t>thể</a:t>
            </a:r>
            <a:r>
              <a:rPr lang="en-US" dirty="0">
                <a:latin typeface="Arial Rounded MT Bold" panose="020F0704030504030204" pitchFamily="34" charset="0"/>
              </a:rPr>
              <a:t> </a:t>
            </a:r>
            <a:r>
              <a:rPr lang="en-US" dirty="0" err="1">
                <a:latin typeface="Arial Rounded MT Bold" panose="020F0704030504030204" pitchFamily="34" charset="0"/>
              </a:rPr>
              <a:t>tham</a:t>
            </a:r>
            <a:r>
              <a:rPr lang="en-US" dirty="0">
                <a:latin typeface="Arial Rounded MT Bold" panose="020F0704030504030204" pitchFamily="34" charset="0"/>
              </a:rPr>
              <a:t> </a:t>
            </a:r>
            <a:r>
              <a:rPr lang="vi-VN" dirty="0">
                <a:latin typeface="Arial Rounded MT Bold" panose="020F0704030504030204" pitchFamily="34" charset="0"/>
              </a:rPr>
              <a:t>gia,</a:t>
            </a:r>
            <a:r>
              <a:rPr lang="en-US" dirty="0">
                <a:latin typeface="Arial Rounded MT Bold" panose="020F0704030504030204" pitchFamily="34" charset="0"/>
              </a:rPr>
              <a:t> </a:t>
            </a:r>
            <a:r>
              <a:rPr lang="en-US" dirty="0" err="1">
                <a:latin typeface="Arial Rounded MT Bold" panose="020F0704030504030204" pitchFamily="34" charset="0"/>
              </a:rPr>
              <a:t>xác</a:t>
            </a:r>
            <a:r>
              <a:rPr lang="en-US" dirty="0">
                <a:latin typeface="Arial Rounded MT Bold" panose="020F0704030504030204" pitchFamily="34" charset="0"/>
              </a:rPr>
              <a:t> </a:t>
            </a:r>
            <a:r>
              <a:rPr lang="en-US" dirty="0" err="1">
                <a:latin typeface="Arial Rounded MT Bold" panose="020F0704030504030204" pitchFamily="34" charset="0"/>
              </a:rPr>
              <a:t>định</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biện</a:t>
            </a:r>
            <a:r>
              <a:rPr lang="en-US" dirty="0">
                <a:latin typeface="Arial Rounded MT Bold" panose="020F0704030504030204" pitchFamily="34" charset="0"/>
              </a:rPr>
              <a:t> </a:t>
            </a:r>
            <a:r>
              <a:rPr lang="en-US" dirty="0" err="1">
                <a:latin typeface="Arial Rounded MT Bold" panose="020F0704030504030204" pitchFamily="34" charset="0"/>
              </a:rPr>
              <a:t>pháp</a:t>
            </a:r>
            <a:r>
              <a:rPr lang="en-US" dirty="0">
                <a:latin typeface="Arial Rounded MT Bold" panose="020F0704030504030204" pitchFamily="34" charset="0"/>
              </a:rPr>
              <a:t> </a:t>
            </a:r>
            <a:r>
              <a:rPr lang="en-US" dirty="0" err="1">
                <a:latin typeface="Arial Rounded MT Bold" panose="020F0704030504030204" pitchFamily="34" charset="0"/>
              </a:rPr>
              <a:t>mở</a:t>
            </a:r>
            <a:r>
              <a:rPr lang="en-US" dirty="0">
                <a:latin typeface="Arial Rounded MT Bold" panose="020F0704030504030204" pitchFamily="34" charset="0"/>
              </a:rPr>
              <a:t> </a:t>
            </a:r>
            <a:r>
              <a:rPr lang="en-US" dirty="0" err="1">
                <a:latin typeface="Arial Rounded MT Bold" panose="020F0704030504030204" pitchFamily="34" charset="0"/>
              </a:rPr>
              <a:t>rộng</a:t>
            </a:r>
            <a:r>
              <a:rPr lang="en-US" dirty="0">
                <a:latin typeface="Arial Rounded MT Bold" panose="020F0704030504030204" pitchFamily="34" charset="0"/>
              </a:rPr>
              <a:t> </a:t>
            </a:r>
            <a:r>
              <a:rPr lang="en-US" dirty="0" err="1">
                <a:latin typeface="Arial Rounded MT Bold" panose="020F0704030504030204" pitchFamily="34" charset="0"/>
              </a:rPr>
              <a:t>quan</a:t>
            </a:r>
            <a:r>
              <a:rPr lang="en-US" dirty="0">
                <a:latin typeface="Arial Rounded MT Bold" panose="020F0704030504030204" pitchFamily="34" charset="0"/>
              </a:rPr>
              <a:t> </a:t>
            </a:r>
            <a:r>
              <a:rPr lang="en-US" dirty="0" err="1">
                <a:latin typeface="Arial Rounded MT Bold" panose="020F0704030504030204" pitchFamily="34" charset="0"/>
              </a:rPr>
              <a:t>hệ</a:t>
            </a:r>
            <a:r>
              <a:rPr lang="en-US" dirty="0">
                <a:latin typeface="Arial Rounded MT Bold" panose="020F0704030504030204" pitchFamily="34" charset="0"/>
              </a:rPr>
              <a:t> </a:t>
            </a:r>
            <a:r>
              <a:rPr lang="en-US" dirty="0" err="1">
                <a:latin typeface="Arial Rounded MT Bold" panose="020F0704030504030204" pitchFamily="34" charset="0"/>
              </a:rPr>
              <a:t>và</a:t>
            </a:r>
            <a:r>
              <a:rPr lang="en-US" dirty="0">
                <a:latin typeface="Arial Rounded MT Bold" panose="020F0704030504030204" pitchFamily="34" charset="0"/>
              </a:rPr>
              <a:t> </a:t>
            </a:r>
            <a:r>
              <a:rPr lang="en-US" dirty="0" err="1">
                <a:latin typeface="Arial Rounded MT Bold" panose="020F0704030504030204" pitchFamily="34" charset="0"/>
              </a:rPr>
              <a:t>thu</a:t>
            </a:r>
            <a:r>
              <a:rPr lang="en-US" dirty="0">
                <a:latin typeface="Arial Rounded MT Bold" panose="020F0704030504030204" pitchFamily="34" charset="0"/>
              </a:rPr>
              <a:t> </a:t>
            </a:r>
            <a:r>
              <a:rPr lang="en-US" dirty="0" err="1">
                <a:latin typeface="Arial Rounded MT Bold" panose="020F0704030504030204" pitchFamily="34" charset="0"/>
              </a:rPr>
              <a:t>hút</a:t>
            </a:r>
            <a:r>
              <a:rPr lang="en-US" dirty="0">
                <a:latin typeface="Arial Rounded MT Bold" panose="020F0704030504030204" pitchFamily="34" charset="0"/>
              </a:rPr>
              <a:t> </a:t>
            </a:r>
            <a:r>
              <a:rPr lang="en-US" dirty="0" err="1">
                <a:latin typeface="Arial Rounded MT Bold" panose="020F0704030504030204" pitchFamily="34" charset="0"/>
              </a:rPr>
              <a:t>cộng</a:t>
            </a:r>
            <a:r>
              <a:rPr lang="en-US" dirty="0">
                <a:latin typeface="Arial Rounded MT Bold" panose="020F0704030504030204" pitchFamily="34" charset="0"/>
              </a:rPr>
              <a:t> </a:t>
            </a:r>
            <a:r>
              <a:rPr lang="en-US" dirty="0" err="1">
                <a:latin typeface="Arial Rounded MT Bold" panose="020F0704030504030204" pitchFamily="34" charset="0"/>
              </a:rPr>
              <a:t>đồng</a:t>
            </a:r>
            <a:r>
              <a:rPr lang="en-US" dirty="0">
                <a:latin typeface="Arial Rounded MT Bold" panose="020F0704030504030204" pitchFamily="34" charset="0"/>
              </a:rPr>
              <a:t> </a:t>
            </a:r>
            <a:r>
              <a:rPr lang="en-US" dirty="0" err="1">
                <a:latin typeface="Arial Rounded MT Bold" panose="020F0704030504030204" pitchFamily="34" charset="0"/>
              </a:rPr>
              <a:t>vào</a:t>
            </a:r>
            <a:r>
              <a:rPr lang="en-US" dirty="0">
                <a:latin typeface="Arial Rounded MT Bold" panose="020F0704030504030204" pitchFamily="34" charset="0"/>
              </a:rPr>
              <a:t> </a:t>
            </a:r>
            <a:r>
              <a:rPr lang="en-US" dirty="0" err="1">
                <a:latin typeface="Arial Rounded MT Bold" panose="020F0704030504030204" pitchFamily="34" charset="0"/>
              </a:rPr>
              <a:t>hoạt</a:t>
            </a:r>
            <a:r>
              <a:rPr lang="en-US" dirty="0">
                <a:latin typeface="Arial Rounded MT Bold" panose="020F0704030504030204" pitchFamily="34" charset="0"/>
              </a:rPr>
              <a:t> </a:t>
            </a:r>
            <a:r>
              <a:rPr lang="en-US" dirty="0" err="1">
                <a:latin typeface="Arial Rounded MT Bold" panose="020F0704030504030204" pitchFamily="34" charset="0"/>
              </a:rPr>
              <a:t>động</a:t>
            </a:r>
            <a:r>
              <a:rPr lang="en-US" dirty="0">
                <a:latin typeface="Arial Rounded MT Bold" panose="020F0704030504030204" pitchFamily="34" charset="0"/>
              </a:rPr>
              <a:t> </a:t>
            </a:r>
            <a:r>
              <a:rPr lang="en-US" dirty="0" err="1">
                <a:latin typeface="Arial Rounded MT Bold" panose="020F0704030504030204" pitchFamily="34" charset="0"/>
              </a:rPr>
              <a:t>xã</a:t>
            </a:r>
            <a:r>
              <a:rPr lang="en-US" dirty="0">
                <a:latin typeface="Arial Rounded MT Bold" panose="020F0704030504030204" pitchFamily="34" charset="0"/>
              </a:rPr>
              <a:t> </a:t>
            </a:r>
            <a:r>
              <a:rPr lang="en-US" dirty="0" err="1">
                <a:latin typeface="Arial Rounded MT Bold" panose="020F0704030504030204" pitchFamily="34" charset="0"/>
              </a:rPr>
              <a:t>hội</a:t>
            </a:r>
            <a:r>
              <a:rPr lang="en-US" dirty="0">
                <a:latin typeface="Arial Rounded MT Bold" panose="020F0704030504030204" pitchFamily="34" charset="0"/>
              </a:rPr>
              <a:t>?</a:t>
            </a:r>
          </a:p>
        </p:txBody>
      </p:sp>
      <p:sp>
        <p:nvSpPr>
          <p:cNvPr id="3" name="Action Button: Help 2">
            <a:hlinkClick r:id="" action="ppaction://noaction" highlightClick="1"/>
            <a:extLst>
              <a:ext uri="{FF2B5EF4-FFF2-40B4-BE49-F238E27FC236}">
                <a16:creationId xmlns:a16="http://schemas.microsoft.com/office/drawing/2014/main" id="{E8412CD5-6996-4C58-BC70-702B06D1E2B2}"/>
              </a:ext>
            </a:extLst>
          </p:cNvPr>
          <p:cNvSpPr/>
          <p:nvPr/>
        </p:nvSpPr>
        <p:spPr>
          <a:xfrm>
            <a:off x="1025434" y="498747"/>
            <a:ext cx="1198001" cy="107979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678"/>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4EE7B2-5F92-47EE-B512-83E1AF193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187" y="1447801"/>
            <a:ext cx="6392993" cy="3037114"/>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 y="4278086"/>
            <a:ext cx="12061371" cy="2579914"/>
          </a:xfrm>
          <a:prstGeom prst="rect">
            <a:avLst/>
          </a:prstGeom>
        </p:spPr>
      </p:pic>
      <p:sp>
        <p:nvSpPr>
          <p:cNvPr id="2" name="Title 1"/>
          <p:cNvSpPr>
            <a:spLocks noGrp="1"/>
          </p:cNvSpPr>
          <p:nvPr>
            <p:ph type="title"/>
          </p:nvPr>
        </p:nvSpPr>
        <p:spPr>
          <a:xfrm>
            <a:off x="838200" y="365125"/>
            <a:ext cx="10515600" cy="1474561"/>
          </a:xfrm>
        </p:spPr>
        <p:txBody>
          <a:bodyPr/>
          <a:lstStyle/>
          <a:p>
            <a:pPr algn="ctr"/>
            <a:r>
              <a:rPr lang="en-US" dirty="0">
                <a:latin typeface="Arial Rounded MT Bold" panose="020F0704030504030204" pitchFamily="34" charset="0"/>
              </a:rPr>
              <a:t>NHỮNG HOẠT ĐỘNG CỘNG ĐỒNG CÓ THỂ THAM GIA :</a:t>
            </a:r>
          </a:p>
        </p:txBody>
      </p:sp>
    </p:spTree>
    <p:extLst>
      <p:ext uri="{BB962C8B-B14F-4D97-AF65-F5344CB8AC3E}">
        <p14:creationId xmlns:p14="http://schemas.microsoft.com/office/powerpoint/2010/main" val="141364855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6858594"/>
          </a:xfrm>
          <a:prstGeom prst="rect">
            <a:avLst/>
          </a:prstGeom>
        </p:spPr>
      </p:pic>
      <p:sp>
        <p:nvSpPr>
          <p:cNvPr id="5" name="Flowchart: Alternate Process 4"/>
          <p:cNvSpPr/>
          <p:nvPr/>
        </p:nvSpPr>
        <p:spPr>
          <a:xfrm>
            <a:off x="466536" y="3970803"/>
            <a:ext cx="2960914" cy="1988458"/>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bảo</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vệ</a:t>
            </a:r>
            <a:r>
              <a:rPr lang="en-US" sz="3600" dirty="0">
                <a:solidFill>
                  <a:schemeClr val="accent5">
                    <a:lumMod val="75000"/>
                  </a:schemeClr>
                </a:solidFill>
                <a:latin typeface="Arial Rounded MT Bold" panose="020F0704030504030204" pitchFamily="34" charset="0"/>
              </a:rPr>
              <a:t> di </a:t>
            </a:r>
            <a:r>
              <a:rPr lang="en-US" sz="3600" dirty="0" err="1">
                <a:solidFill>
                  <a:schemeClr val="accent5">
                    <a:lumMod val="75000"/>
                  </a:schemeClr>
                </a:solidFill>
                <a:latin typeface="Arial Rounded MT Bold" panose="020F0704030504030204" pitchFamily="34" charset="0"/>
              </a:rPr>
              <a:t>tích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lịch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sử</a:t>
            </a:r>
            <a:endParaRPr lang="en-US" sz="3600" dirty="0">
              <a:solidFill>
                <a:schemeClr val="accent5">
                  <a:lumMod val="75000"/>
                </a:schemeClr>
              </a:solidFill>
              <a:latin typeface="Arial Rounded MT Bold" panose="020F0704030504030204" pitchFamily="34" charset="0"/>
            </a:endParaRPr>
          </a:p>
        </p:txBody>
      </p:sp>
      <p:sp>
        <p:nvSpPr>
          <p:cNvPr id="6" name="Cloud Callout 5"/>
          <p:cNvSpPr/>
          <p:nvPr/>
        </p:nvSpPr>
        <p:spPr>
          <a:xfrm>
            <a:off x="721896" y="0"/>
            <a:ext cx="6099820" cy="3071470"/>
          </a:xfrm>
          <a:prstGeom prst="cloudCallout">
            <a:avLst>
              <a:gd name="adj1" fmla="val -35637"/>
              <a:gd name="adj2" fmla="val 81105"/>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Narrow" panose="020B0606020202030204" pitchFamily="34" charset="0"/>
              </a:rPr>
              <a:t>Là</a:t>
            </a:r>
            <a:r>
              <a:rPr lang="en-US" sz="2000" dirty="0">
                <a:latin typeface="Arial Narrow" panose="020B0606020202030204" pitchFamily="34" charset="0"/>
              </a:rPr>
              <a:t> </a:t>
            </a:r>
            <a:r>
              <a:rPr lang="vi-VN" sz="2000" dirty="0"/>
              <a:t>tuyên truyền về ý nghĩa của di tích lịch sử văn hóa tại địa phương, tố giác những hành vi xâm hại đến di tích, tích cực quảng bá, phát huy các giá trị của di tích lịch sử...</a:t>
            </a:r>
            <a:endParaRPr lang="en-US" sz="2000" dirty="0">
              <a:latin typeface="Arial Narrow" panose="020B0606020202030204" pitchFamily="34" charset="0"/>
            </a:endParaRPr>
          </a:p>
        </p:txBody>
      </p:sp>
      <p:pic>
        <p:nvPicPr>
          <p:cNvPr id="7" name="Picture 6"/>
          <p:cNvPicPr>
            <a:picLocks noChangeAspect="1"/>
          </p:cNvPicPr>
          <p:nvPr/>
        </p:nvPicPr>
        <p:blipFill>
          <a:blip r:embed="rId3"/>
          <a:stretch>
            <a:fillRect/>
          </a:stretch>
        </p:blipFill>
        <p:spPr>
          <a:xfrm>
            <a:off x="7762875" y="485774"/>
            <a:ext cx="4286250" cy="2943225"/>
          </a:xfrm>
          <a:prstGeom prst="rect">
            <a:avLst/>
          </a:prstGeom>
        </p:spPr>
      </p:pic>
      <p:pic>
        <p:nvPicPr>
          <p:cNvPr id="8" name="Picture 7"/>
          <p:cNvPicPr>
            <a:picLocks noChangeAspect="1"/>
          </p:cNvPicPr>
          <p:nvPr/>
        </p:nvPicPr>
        <p:blipFill>
          <a:blip r:embed="rId4"/>
          <a:stretch>
            <a:fillRect/>
          </a:stretch>
        </p:blipFill>
        <p:spPr>
          <a:xfrm>
            <a:off x="3893985" y="3676352"/>
            <a:ext cx="4405086" cy="2934889"/>
          </a:xfrm>
          <a:prstGeom prst="rect">
            <a:avLst/>
          </a:prstGeom>
        </p:spPr>
      </p:pic>
    </p:spTree>
    <p:extLst>
      <p:ext uri="{BB962C8B-B14F-4D97-AF65-F5344CB8AC3E}">
        <p14:creationId xmlns:p14="http://schemas.microsoft.com/office/powerpoint/2010/main" val="346253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pic>
        <p:nvPicPr>
          <p:cNvPr id="7" name="Picture 6"/>
          <p:cNvPicPr>
            <a:picLocks noChangeAspect="1"/>
          </p:cNvPicPr>
          <p:nvPr/>
        </p:nvPicPr>
        <p:blipFill>
          <a:blip r:embed="rId3"/>
          <a:stretch>
            <a:fillRect/>
          </a:stretch>
        </p:blipFill>
        <p:spPr>
          <a:xfrm>
            <a:off x="419099" y="192768"/>
            <a:ext cx="4572000" cy="3193366"/>
          </a:xfrm>
          <a:prstGeom prst="rect">
            <a:avLst/>
          </a:prstGeom>
        </p:spPr>
      </p:pic>
      <p:sp>
        <p:nvSpPr>
          <p:cNvPr id="5" name="Content Placeholder 4"/>
          <p:cNvSpPr>
            <a:spLocks noGrp="1"/>
          </p:cNvSpPr>
          <p:nvPr>
            <p:ph idx="1"/>
          </p:nvPr>
        </p:nvSpPr>
        <p:spPr>
          <a:xfrm>
            <a:off x="7067006" y="235634"/>
            <a:ext cx="4705894" cy="1869371"/>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bảo</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vệ</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môi</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trường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tự</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nhiên</a:t>
            </a:r>
            <a:r>
              <a:rPr lang="en-US" sz="3600" dirty="0">
                <a:solidFill>
                  <a:schemeClr val="accent5">
                    <a:lumMod val="75000"/>
                  </a:schemeClr>
                </a:solidFill>
                <a:latin typeface="Arial Rounded MT Bold" panose="020F0704030504030204" pitchFamily="34" charset="0"/>
              </a:rPr>
              <a:t>   </a:t>
            </a:r>
          </a:p>
        </p:txBody>
      </p:sp>
      <p:sp>
        <p:nvSpPr>
          <p:cNvPr id="6" name="Cloud Callout 5"/>
          <p:cNvSpPr/>
          <p:nvPr/>
        </p:nvSpPr>
        <p:spPr>
          <a:xfrm>
            <a:off x="5188017" y="3080084"/>
            <a:ext cx="6584884" cy="3705727"/>
          </a:xfrm>
          <a:prstGeom prst="cloudCallout">
            <a:avLst>
              <a:gd name="adj1" fmla="val -4217"/>
              <a:gd name="adj2" fmla="val -101874"/>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Là</a:t>
            </a:r>
            <a:r>
              <a:rPr lang="en-US" sz="2000" dirty="0"/>
              <a:t> </a:t>
            </a:r>
            <a:r>
              <a:rPr lang="vi-VN" sz="2000" dirty="0"/>
              <a:t>tham gia trồng hoa ven đường, phân loại rác thải tại nguồn, thu gom rác thải, tổng vệ sinh môi trường nông thôn, tuyên truyền về vấn đề bảo vệ môi trường, nâng cao ý thức người dân trước biến đổi khí hậu do ô nhiễm môi trường gây nên, hạn chế sử dụng túi ni lông,....</a:t>
            </a:r>
            <a:endParaRPr lang="en-US" sz="2000" dirty="0">
              <a:latin typeface="Arial Narrow" panose="020B0606020202030204" pitchFamily="34" charset="0"/>
            </a:endParaRPr>
          </a:p>
        </p:txBody>
      </p:sp>
      <p:pic>
        <p:nvPicPr>
          <p:cNvPr id="8" name="Picture 7"/>
          <p:cNvPicPr>
            <a:picLocks noChangeAspect="1"/>
          </p:cNvPicPr>
          <p:nvPr/>
        </p:nvPicPr>
        <p:blipFill>
          <a:blip r:embed="rId4"/>
          <a:stretch>
            <a:fillRect/>
          </a:stretch>
        </p:blipFill>
        <p:spPr>
          <a:xfrm>
            <a:off x="427718" y="4122057"/>
            <a:ext cx="4514850" cy="2543175"/>
          </a:xfrm>
          <a:prstGeom prst="rect">
            <a:avLst/>
          </a:prstGeom>
        </p:spPr>
      </p:pic>
    </p:spTree>
    <p:extLst>
      <p:ext uri="{BB962C8B-B14F-4D97-AF65-F5344CB8AC3E}">
        <p14:creationId xmlns:p14="http://schemas.microsoft.com/office/powerpoint/2010/main" val="2960129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5" name="Content Placeholder 4"/>
          <p:cNvSpPr>
            <a:spLocks noGrp="1"/>
          </p:cNvSpPr>
          <p:nvPr>
            <p:ph idx="1"/>
          </p:nvPr>
        </p:nvSpPr>
        <p:spPr>
          <a:xfrm>
            <a:off x="3526972" y="4258492"/>
            <a:ext cx="4754880" cy="1894114"/>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 </a:t>
            </a:r>
            <a:r>
              <a:rPr lang="en-US" sz="3600" dirty="0" err="1">
                <a:solidFill>
                  <a:schemeClr val="accent5">
                    <a:lumMod val="75000"/>
                  </a:schemeClr>
                </a:solidFill>
                <a:latin typeface="Arial Rounded MT Bold" panose="020F0704030504030204" pitchFamily="34" charset="0"/>
              </a:rPr>
              <a:t>uống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nước</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nhớ</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nguồn</a:t>
            </a:r>
            <a:r>
              <a:rPr lang="en-US" sz="3600" dirty="0">
                <a:solidFill>
                  <a:schemeClr val="accent5">
                    <a:lumMod val="75000"/>
                  </a:schemeClr>
                </a:solidFill>
                <a:latin typeface="Arial Rounded MT Bold" panose="020F0704030504030204" pitchFamily="34" charset="0"/>
              </a:rPr>
              <a:t>”</a:t>
            </a:r>
          </a:p>
        </p:txBody>
      </p:sp>
      <p:sp>
        <p:nvSpPr>
          <p:cNvPr id="7" name="Cloud Callout 6"/>
          <p:cNvSpPr/>
          <p:nvPr/>
        </p:nvSpPr>
        <p:spPr>
          <a:xfrm>
            <a:off x="6172200" y="-1"/>
            <a:ext cx="6019799" cy="3080085"/>
          </a:xfrm>
          <a:prstGeom prst="cloudCallout">
            <a:avLst>
              <a:gd name="adj1" fmla="val -31577"/>
              <a:gd name="adj2" fmla="val 98366"/>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solidFill>
                  <a:srgbClr val="333333"/>
                </a:solidFill>
                <a:latin typeface="Roboto"/>
              </a:rPr>
              <a:t>Là</a:t>
            </a:r>
            <a:r>
              <a:rPr lang="en-US" sz="2000" dirty="0">
                <a:solidFill>
                  <a:srgbClr val="333333"/>
                </a:solidFill>
                <a:latin typeface="Roboto"/>
              </a:rPr>
              <a:t> </a:t>
            </a:r>
            <a:r>
              <a:rPr lang="vi-VN" sz="2000" dirty="0">
                <a:solidFill>
                  <a:srgbClr val="333333"/>
                </a:solidFill>
                <a:latin typeface="Roboto"/>
              </a:rPr>
              <a:t>thăm hỏi, tặng quà thương binh liệt sĩ, chiến sĩ, những người có công với cách mạng nhân ngày 22/12, 27/12....</a:t>
            </a:r>
          </a:p>
          <a:p>
            <a:pPr algn="ctr"/>
            <a:r>
              <a:rPr lang="vi-VN" sz="2000" dirty="0"/>
              <a:t>Nhớ về công lao dựng nước và giữ nước của các vua hùng</a:t>
            </a:r>
            <a:endParaRPr lang="en-US" sz="2000" dirty="0"/>
          </a:p>
        </p:txBody>
      </p:sp>
      <p:pic>
        <p:nvPicPr>
          <p:cNvPr id="8" name="Picture 7"/>
          <p:cNvPicPr>
            <a:picLocks noChangeAspect="1"/>
          </p:cNvPicPr>
          <p:nvPr/>
        </p:nvPicPr>
        <p:blipFill>
          <a:blip r:embed="rId3"/>
          <a:stretch>
            <a:fillRect/>
          </a:stretch>
        </p:blipFill>
        <p:spPr>
          <a:xfrm>
            <a:off x="8989149" y="3238501"/>
            <a:ext cx="2793313" cy="3555126"/>
          </a:xfrm>
          <a:prstGeom prst="rect">
            <a:avLst/>
          </a:prstGeom>
        </p:spPr>
      </p:pic>
      <p:pic>
        <p:nvPicPr>
          <p:cNvPr id="9" name="Picture 8"/>
          <p:cNvPicPr>
            <a:picLocks noChangeAspect="1"/>
          </p:cNvPicPr>
          <p:nvPr/>
        </p:nvPicPr>
        <p:blipFill>
          <a:blip r:embed="rId4"/>
          <a:stretch>
            <a:fillRect/>
          </a:stretch>
        </p:blipFill>
        <p:spPr>
          <a:xfrm>
            <a:off x="226541" y="207337"/>
            <a:ext cx="5762663" cy="3843819"/>
          </a:xfrm>
          <a:prstGeom prst="rect">
            <a:avLst/>
          </a:prstGeom>
        </p:spPr>
      </p:pic>
    </p:spTree>
    <p:extLst>
      <p:ext uri="{BB962C8B-B14F-4D97-AF65-F5344CB8AC3E}">
        <p14:creationId xmlns:p14="http://schemas.microsoft.com/office/powerpoint/2010/main" val="38578029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p:cTn id="26"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1"/>
          </a:xfrm>
          <a:prstGeom prst="rect">
            <a:avLst/>
          </a:prstGeom>
        </p:spPr>
      </p:pic>
      <p:sp>
        <p:nvSpPr>
          <p:cNvPr id="5" name="Content Placeholder 4"/>
          <p:cNvSpPr>
            <a:spLocks noGrp="1"/>
          </p:cNvSpPr>
          <p:nvPr>
            <p:ph idx="1"/>
          </p:nvPr>
        </p:nvSpPr>
        <p:spPr>
          <a:xfrm>
            <a:off x="1211262" y="268287"/>
            <a:ext cx="5124450" cy="2095500"/>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Hoạt</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động</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phòng</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tránh</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các</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tệ</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nạn</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xã</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hội</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p>
        </p:txBody>
      </p:sp>
      <p:sp>
        <p:nvSpPr>
          <p:cNvPr id="6" name="Cloud Callout 5"/>
          <p:cNvSpPr/>
          <p:nvPr/>
        </p:nvSpPr>
        <p:spPr>
          <a:xfrm>
            <a:off x="67377" y="2824851"/>
            <a:ext cx="4937760" cy="2939256"/>
          </a:xfrm>
          <a:prstGeom prst="cloudCallout">
            <a:avLst>
              <a:gd name="adj1" fmla="val 47942"/>
              <a:gd name="adj2" fmla="val -57861"/>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Rounded MT Bold" panose="020F0704030504030204" pitchFamily="34" charset="0"/>
              </a:rPr>
              <a:t>Là</a:t>
            </a:r>
            <a:r>
              <a:rPr lang="en-US" sz="2000" dirty="0">
                <a:latin typeface="Arial Rounded MT Bold" panose="020F0704030504030204" pitchFamily="34" charset="0"/>
              </a:rPr>
              <a:t> </a:t>
            </a:r>
            <a:r>
              <a:rPr lang="vi-VN" sz="2000" dirty="0"/>
              <a:t>tham gia tuyên truyền về tác hại của ma túy, bạo lực học đường, sử dụng chất kích thích, đua xe, cá độ....</a:t>
            </a:r>
            <a:endParaRPr lang="en-US" sz="2000" dirty="0">
              <a:latin typeface="Arial Rounded MT Bold" panose="020F0704030504030204" pitchFamily="34" charset="0"/>
            </a:endParaRPr>
          </a:p>
        </p:txBody>
      </p:sp>
      <p:pic>
        <p:nvPicPr>
          <p:cNvPr id="7" name="Picture 6"/>
          <p:cNvPicPr>
            <a:picLocks noChangeAspect="1"/>
          </p:cNvPicPr>
          <p:nvPr/>
        </p:nvPicPr>
        <p:blipFill>
          <a:blip r:embed="rId3"/>
          <a:stretch>
            <a:fillRect/>
          </a:stretch>
        </p:blipFill>
        <p:spPr>
          <a:xfrm>
            <a:off x="8039100" y="531812"/>
            <a:ext cx="3919008" cy="2939256"/>
          </a:xfrm>
          <a:prstGeom prst="rect">
            <a:avLst/>
          </a:prstGeom>
        </p:spPr>
      </p:pic>
      <p:pic>
        <p:nvPicPr>
          <p:cNvPr id="8" name="Picture 7"/>
          <p:cNvPicPr>
            <a:picLocks noChangeAspect="1"/>
          </p:cNvPicPr>
          <p:nvPr/>
        </p:nvPicPr>
        <p:blipFill>
          <a:blip r:embed="rId4"/>
          <a:stretch>
            <a:fillRect/>
          </a:stretch>
        </p:blipFill>
        <p:spPr>
          <a:xfrm>
            <a:off x="5464704" y="3624054"/>
            <a:ext cx="4533900" cy="3233946"/>
          </a:xfrm>
          <a:prstGeom prst="rect">
            <a:avLst/>
          </a:prstGeom>
        </p:spPr>
      </p:pic>
    </p:spTree>
    <p:extLst>
      <p:ext uri="{BB962C8B-B14F-4D97-AF65-F5344CB8AC3E}">
        <p14:creationId xmlns:p14="http://schemas.microsoft.com/office/powerpoint/2010/main" val="38410514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arn(inVertical)">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1"/>
          </a:xfrm>
          <a:prstGeom prst="rect">
            <a:avLst/>
          </a:prstGeom>
        </p:spPr>
      </p:pic>
      <p:sp>
        <p:nvSpPr>
          <p:cNvPr id="5" name="Content Placeholder 4"/>
          <p:cNvSpPr>
            <a:spLocks noGrp="1"/>
          </p:cNvSpPr>
          <p:nvPr>
            <p:ph idx="1"/>
          </p:nvPr>
        </p:nvSpPr>
        <p:spPr>
          <a:xfrm>
            <a:off x="4231841" y="2697638"/>
            <a:ext cx="4343400" cy="1866900"/>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normAutofit/>
          </a:bodyP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phòng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chống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dịch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bệnh</a:t>
            </a:r>
            <a:endParaRPr lang="en-US" sz="3600" dirty="0">
              <a:solidFill>
                <a:schemeClr val="accent5">
                  <a:lumMod val="75000"/>
                </a:schemeClr>
              </a:solidFill>
              <a:latin typeface="Arial Rounded MT Bold" panose="020F0704030504030204" pitchFamily="34" charset="0"/>
            </a:endParaRPr>
          </a:p>
        </p:txBody>
      </p:sp>
      <p:sp>
        <p:nvSpPr>
          <p:cNvPr id="6" name="Cloud Callout 5"/>
          <p:cNvSpPr/>
          <p:nvPr/>
        </p:nvSpPr>
        <p:spPr>
          <a:xfrm>
            <a:off x="209740" y="140731"/>
            <a:ext cx="5142742" cy="2475944"/>
          </a:xfrm>
          <a:prstGeom prst="cloudCallout">
            <a:avLst>
              <a:gd name="adj1" fmla="val 39535"/>
              <a:gd name="adj2" fmla="val 68289"/>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Rounded MT Bold" panose="020F0704030504030204" pitchFamily="34" charset="0"/>
              </a:rPr>
              <a:t>Là</a:t>
            </a:r>
            <a:r>
              <a:rPr lang="en-US" sz="2000" dirty="0">
                <a:latin typeface="Arial Rounded MT Bold" panose="020F0704030504030204" pitchFamily="34" charset="0"/>
              </a:rPr>
              <a:t> </a:t>
            </a:r>
            <a:r>
              <a:rPr lang="vi-VN" sz="2000" dirty="0"/>
              <a:t>tham gia tuyên truyền, phát đồ ăn, lương thực, quyên góp vật tư y tế...trong đại dịch Covid-19.</a:t>
            </a:r>
            <a:endParaRPr lang="en-US" sz="2000" dirty="0">
              <a:latin typeface="Arial Rounded MT Bold" panose="020F0704030504030204" pitchFamily="34" charset="0"/>
            </a:endParaRPr>
          </a:p>
        </p:txBody>
      </p:sp>
      <p:pic>
        <p:nvPicPr>
          <p:cNvPr id="7" name="Picture 6"/>
          <p:cNvPicPr>
            <a:picLocks noChangeAspect="1"/>
          </p:cNvPicPr>
          <p:nvPr/>
        </p:nvPicPr>
        <p:blipFill>
          <a:blip r:embed="rId3"/>
          <a:stretch>
            <a:fillRect/>
          </a:stretch>
        </p:blipFill>
        <p:spPr>
          <a:xfrm>
            <a:off x="6197444" y="130175"/>
            <a:ext cx="5142742" cy="2426732"/>
          </a:xfrm>
          <a:prstGeom prst="rect">
            <a:avLst/>
          </a:prstGeom>
        </p:spPr>
      </p:pic>
      <p:pic>
        <p:nvPicPr>
          <p:cNvPr id="8" name="Picture 7"/>
          <p:cNvPicPr>
            <a:picLocks noChangeAspect="1"/>
          </p:cNvPicPr>
          <p:nvPr/>
        </p:nvPicPr>
        <p:blipFill>
          <a:blip r:embed="rId4"/>
          <a:stretch>
            <a:fillRect/>
          </a:stretch>
        </p:blipFill>
        <p:spPr>
          <a:xfrm>
            <a:off x="492938" y="4240768"/>
            <a:ext cx="3738903" cy="2617232"/>
          </a:xfrm>
          <a:prstGeom prst="rect">
            <a:avLst/>
          </a:prstGeom>
        </p:spPr>
      </p:pic>
      <p:pic>
        <p:nvPicPr>
          <p:cNvPr id="9" name="Picture 8"/>
          <p:cNvPicPr>
            <a:picLocks noChangeAspect="1"/>
          </p:cNvPicPr>
          <p:nvPr/>
        </p:nvPicPr>
        <p:blipFill>
          <a:blip r:embed="rId5"/>
          <a:stretch>
            <a:fillRect/>
          </a:stretch>
        </p:blipFill>
        <p:spPr>
          <a:xfrm>
            <a:off x="8630140" y="4648200"/>
            <a:ext cx="3561859" cy="2290764"/>
          </a:xfrm>
          <a:prstGeom prst="rect">
            <a:avLst/>
          </a:prstGeom>
        </p:spPr>
      </p:pic>
    </p:spTree>
    <p:extLst>
      <p:ext uri="{BB962C8B-B14F-4D97-AF65-F5344CB8AC3E}">
        <p14:creationId xmlns:p14="http://schemas.microsoft.com/office/powerpoint/2010/main" val="599250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1000" fill="hold"/>
                                        <p:tgtEl>
                                          <p:spTgt spid="5">
                                            <p:bg/>
                                          </p:spTgt>
                                        </p:tgtEl>
                                        <p:attrNameLst>
                                          <p:attrName>ppt_w</p:attrName>
                                        </p:attrNameLst>
                                      </p:cBhvr>
                                      <p:tavLst>
                                        <p:tav tm="0">
                                          <p:val>
                                            <p:fltVal val="0"/>
                                          </p:val>
                                        </p:tav>
                                        <p:tav tm="100000">
                                          <p:val>
                                            <p:strVal val="#ppt_w"/>
                                          </p:val>
                                        </p:tav>
                                      </p:tavLst>
                                    </p:anim>
                                    <p:anim calcmode="lin" valueType="num">
                                      <p:cBhvr>
                                        <p:cTn id="8" dur="1000" fill="hold"/>
                                        <p:tgtEl>
                                          <p:spTgt spid="5">
                                            <p:bg/>
                                          </p:spTgt>
                                        </p:tgtEl>
                                        <p:attrNameLst>
                                          <p:attrName>ppt_h</p:attrName>
                                        </p:attrNameLst>
                                      </p:cBhvr>
                                      <p:tavLst>
                                        <p:tav tm="0">
                                          <p:val>
                                            <p:fltVal val="0"/>
                                          </p:val>
                                        </p:tav>
                                        <p:tav tm="100000">
                                          <p:val>
                                            <p:strVal val="#ppt_h"/>
                                          </p:val>
                                        </p:tav>
                                      </p:tavLst>
                                    </p:anim>
                                    <p:anim calcmode="lin" valueType="num">
                                      <p:cBhvr>
                                        <p:cTn id="9" dur="1000" fill="hold"/>
                                        <p:tgtEl>
                                          <p:spTgt spid="5">
                                            <p:bg/>
                                          </p:spTgt>
                                        </p:tgtEl>
                                        <p:attrNameLst>
                                          <p:attrName>style.rotation</p:attrName>
                                        </p:attrNameLst>
                                      </p:cBhvr>
                                      <p:tavLst>
                                        <p:tav tm="0">
                                          <p:val>
                                            <p:fltVal val="90"/>
                                          </p:val>
                                        </p:tav>
                                        <p:tav tm="100000">
                                          <p:val>
                                            <p:fltVal val="0"/>
                                          </p:val>
                                        </p:tav>
                                      </p:tavLst>
                                    </p:anim>
                                    <p:animEffect transition="in" filter="fade">
                                      <p:cBhvr>
                                        <p:cTn id="10" dur="10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p:cTn id="15"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outVertic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759" y="132080"/>
            <a:ext cx="12192000"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3"/>
          <a:stretch>
            <a:fillRect/>
          </a:stretch>
        </p:blipFill>
        <p:spPr>
          <a:xfrm>
            <a:off x="328026" y="3445670"/>
            <a:ext cx="3027361" cy="3027361"/>
          </a:xfrm>
          <a:prstGeom prst="rect">
            <a:avLst/>
          </a:prstGeom>
        </p:spPr>
      </p:pic>
      <p:sp>
        <p:nvSpPr>
          <p:cNvPr id="5" name="Rounded Rectangle 4"/>
          <p:cNvSpPr/>
          <p:nvPr/>
        </p:nvSpPr>
        <p:spPr>
          <a:xfrm>
            <a:off x="3581812" y="3672285"/>
            <a:ext cx="4019550" cy="161925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err="1">
                <a:solidFill>
                  <a:schemeClr val="accent5">
                    <a:lumMod val="75000"/>
                  </a:schemeClr>
                </a:solidFill>
                <a:latin typeface="Arial Rounded MT Bold" panose="020F0704030504030204" pitchFamily="34" charset="0"/>
              </a:rPr>
              <a:t>Hoạt</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động</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thiện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nguyện</a:t>
            </a:r>
            <a:r>
              <a:rPr lang="en-US" sz="3200" dirty="0">
                <a:solidFill>
                  <a:schemeClr val="accent5">
                    <a:lumMod val="75000"/>
                  </a:schemeClr>
                </a:solidFill>
                <a:latin typeface="Arial Rounded MT Bold" panose="020F0704030504030204" pitchFamily="34" charset="0"/>
              </a:rPr>
              <a:t> , </a:t>
            </a:r>
            <a:r>
              <a:rPr lang="en-US" sz="3200" dirty="0" err="1">
                <a:solidFill>
                  <a:schemeClr val="accent5">
                    <a:lumMod val="75000"/>
                  </a:schemeClr>
                </a:solidFill>
                <a:latin typeface="Arial Rounded MT Bold" panose="020F0704030504030204" pitchFamily="34" charset="0"/>
              </a:rPr>
              <a:t>nhân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đạo</a:t>
            </a:r>
            <a:r>
              <a:rPr lang="en-US" sz="3200" dirty="0">
                <a:solidFill>
                  <a:schemeClr val="accent5">
                    <a:lumMod val="75000"/>
                  </a:schemeClr>
                </a:solidFill>
                <a:latin typeface="Arial Rounded MT Bold" panose="020F0704030504030204" pitchFamily="34" charset="0"/>
              </a:rPr>
              <a:t> </a:t>
            </a:r>
          </a:p>
        </p:txBody>
      </p:sp>
      <p:pic>
        <p:nvPicPr>
          <p:cNvPr id="7" name="Picture 6"/>
          <p:cNvPicPr>
            <a:picLocks noChangeAspect="1"/>
          </p:cNvPicPr>
          <p:nvPr/>
        </p:nvPicPr>
        <p:blipFill>
          <a:blip r:embed="rId4"/>
          <a:stretch>
            <a:fillRect/>
          </a:stretch>
        </p:blipFill>
        <p:spPr>
          <a:xfrm>
            <a:off x="100452" y="255787"/>
            <a:ext cx="3821494" cy="2425700"/>
          </a:xfrm>
          <a:prstGeom prst="rect">
            <a:avLst/>
          </a:prstGeom>
        </p:spPr>
      </p:pic>
      <p:pic>
        <p:nvPicPr>
          <p:cNvPr id="9" name="Picture 8"/>
          <p:cNvPicPr>
            <a:picLocks noChangeAspect="1"/>
          </p:cNvPicPr>
          <p:nvPr/>
        </p:nvPicPr>
        <p:blipFill>
          <a:blip r:embed="rId5"/>
          <a:stretch>
            <a:fillRect/>
          </a:stretch>
        </p:blipFill>
        <p:spPr>
          <a:xfrm>
            <a:off x="4315918" y="340857"/>
            <a:ext cx="4181177" cy="2451215"/>
          </a:xfrm>
          <a:prstGeom prst="rect">
            <a:avLst/>
          </a:prstGeom>
        </p:spPr>
      </p:pic>
      <p:pic>
        <p:nvPicPr>
          <p:cNvPr id="10" name="Picture 9">
            <a:extLst>
              <a:ext uri="{FF2B5EF4-FFF2-40B4-BE49-F238E27FC236}">
                <a16:creationId xmlns:a16="http://schemas.microsoft.com/office/drawing/2014/main" id="{F6F1DD11-4EC0-4874-9432-08D17655F1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6095" y="4150121"/>
            <a:ext cx="2707879" cy="2707879"/>
          </a:xfrm>
          <a:prstGeom prst="rect">
            <a:avLst/>
          </a:prstGeom>
        </p:spPr>
      </p:pic>
      <p:sp>
        <p:nvSpPr>
          <p:cNvPr id="6" name="Cloud Callout 5"/>
          <p:cNvSpPr/>
          <p:nvPr/>
        </p:nvSpPr>
        <p:spPr>
          <a:xfrm>
            <a:off x="8058754" y="1446331"/>
            <a:ext cx="4076700" cy="3503596"/>
          </a:xfrm>
          <a:prstGeom prst="cloudCallout">
            <a:avLst>
              <a:gd name="adj1" fmla="val -67561"/>
              <a:gd name="adj2" fmla="val 1343"/>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Là</a:t>
            </a:r>
            <a:r>
              <a:rPr lang="en-US" sz="2000" dirty="0"/>
              <a:t> </a:t>
            </a:r>
            <a:r>
              <a:rPr lang="vi-VN" sz="2000" dirty="0"/>
              <a:t>tham gia vào các phong trào như Hiến máu nhân đạo, quyên góp cho đồng bào miền Trung bị lũ lụt, tặng sách, quần áo cho trẻ em vùng sâu vùng xa,...</a:t>
            </a:r>
            <a:endParaRPr lang="en-US" sz="2000" dirty="0"/>
          </a:p>
        </p:txBody>
      </p:sp>
    </p:spTree>
    <p:extLst>
      <p:ext uri="{BB962C8B-B14F-4D97-AF65-F5344CB8AC3E}">
        <p14:creationId xmlns:p14="http://schemas.microsoft.com/office/powerpoint/2010/main" val="20486212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TotalTime>
  <Words>485</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Narrow</vt:lpstr>
      <vt:lpstr>Arial Rounded MT Bold</vt:lpstr>
      <vt:lpstr>Calibri</vt:lpstr>
      <vt:lpstr>Calibri Light</vt:lpstr>
      <vt:lpstr>Roboto</vt:lpstr>
      <vt:lpstr>Times New Roman</vt:lpstr>
      <vt:lpstr>Office Theme</vt:lpstr>
      <vt:lpstr>HOẠT ĐỘNG TRẢI NGHIỆM </vt:lpstr>
      <vt:lpstr> CÂU HỎI: Em hãy chia sẻ các hoạt động cộng đồng mà các em có thể tham gia, xác định các biện pháp mở rộng quan hệ và thu hút cộng đồng vào hoạt động xã hội?</vt:lpstr>
      <vt:lpstr>NHỮNG HOẠT ĐỘNG CỘNG ĐỒNG CÓ THỂ THAM GIA :</vt:lpstr>
      <vt:lpstr>PowerPoint Presentation</vt:lpstr>
      <vt:lpstr>PowerPoint Presentation</vt:lpstr>
      <vt:lpstr>PowerPoint Presentation</vt:lpstr>
      <vt:lpstr>PowerPoint Presentation</vt:lpstr>
      <vt:lpstr>PowerPoint Presentation</vt:lpstr>
      <vt:lpstr>PowerPoint Presentation</vt:lpstr>
      <vt:lpstr>CÁC BIỆN PHÁP MỞ RỘNG QUAN HỆ VÀ THU HÚT CỘNG ĐỒNG VÀO CÁC HOẠT ĐỘNG XÃ HỘI </vt:lpstr>
      <vt:lpstr>PowerPoint Presentation</vt:lpstr>
      <vt:lpstr>PowerPoint Presentation</vt:lpstr>
      <vt:lpstr>PowerPoint Presentation</vt:lpstr>
      <vt:lpstr>Thành viên tổ 2- 10c1</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HOẠT ĐỘNG TRẢI NGHIỆM</dc:title>
  <dc:creator>ADMIN</dc:creator>
  <cp:lastModifiedBy>Admin</cp:lastModifiedBy>
  <cp:revision>21</cp:revision>
  <dcterms:created xsi:type="dcterms:W3CDTF">2022-12-30T16:01:29Z</dcterms:created>
  <dcterms:modified xsi:type="dcterms:W3CDTF">2023-01-06T14:51:00Z</dcterms:modified>
</cp:coreProperties>
</file>